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8" r:id="rId3"/>
    <p:sldId id="259" r:id="rId4"/>
    <p:sldId id="260" r:id="rId5"/>
    <p:sldId id="261" r:id="rId6"/>
    <p:sldId id="270" r:id="rId7"/>
    <p:sldId id="262" r:id="rId8"/>
    <p:sldId id="264" r:id="rId9"/>
    <p:sldId id="265" r:id="rId10"/>
    <p:sldId id="266" r:id="rId11"/>
    <p:sldId id="267" r:id="rId12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Expenditure</a:t>
            </a:r>
          </a:p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 Performance 2021 vs 2020</a:t>
            </a: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7413871494409653"/>
          <c:y val="8.648126623820593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4999999999996E-2"/>
          <c:y val="0.16189074803149606"/>
          <c:w val="0.85575696984727301"/>
          <c:h val="0.638590305118110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Proportionate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84.65</c:v>
                </c:pt>
                <c:pt idx="1">
                  <c:v>112.49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7-4222-A216-722666AE77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Performance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28.18</c:v>
                </c:pt>
                <c:pt idx="1">
                  <c:v>29.51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7-4222-A216-722666AE7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3054079"/>
        <c:axId val="1823067391"/>
      </c:barChart>
      <c:catAx>
        <c:axId val="1823054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67391"/>
        <c:crosses val="autoZero"/>
        <c:auto val="1"/>
        <c:lblAlgn val="ctr"/>
        <c:lblOffset val="100"/>
        <c:noMultiLvlLbl val="0"/>
      </c:catAx>
      <c:valAx>
        <c:axId val="182306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5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549414098828213E-2"/>
          <c:y val="0.90560605314960629"/>
          <c:w val="0.53281692396718128"/>
          <c:h val="9.4393920809726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GB"/>
            </a:pPr>
            <a:r>
              <a:rPr lang="en-US" dirty="0"/>
              <a:t> % OF TOTAL</a:t>
            </a:r>
          </a:p>
        </c:rich>
      </c:tx>
      <c:layout>
        <c:manualLayout>
          <c:xMode val="edge"/>
          <c:yMode val="edge"/>
          <c:x val="0.37656655583082238"/>
          <c:y val="4.8395917333932947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% OF TOTAL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8608050963690953"/>
                  <c:y val="-3.6351051252673599E-3"/>
                </c:manualLayout>
              </c:layout>
              <c:tx>
                <c:rich>
                  <a:bodyPr/>
                  <a:lstStyle/>
                  <a:p>
                    <a:fld id="{D9E035E5-CCD3-4EDD-8C3F-DB34237B59EF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46.34%</a:t>
                    </a:r>
                    <a:r>
                      <a:rPr lang="en-US" baseline="0" dirty="0"/>
                      <a:t>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A12-4B91-BBF4-B5034AC2D0A8}"/>
                </c:ext>
              </c:extLst>
            </c:dLbl>
            <c:dLbl>
              <c:idx val="1"/>
              <c:layout>
                <c:manualLayout>
                  <c:x val="8.9519289417095249E-2"/>
                  <c:y val="-0.1292754198682842"/>
                </c:manualLayout>
              </c:layout>
              <c:tx>
                <c:rich>
                  <a:bodyPr/>
                  <a:lstStyle/>
                  <a:p>
                    <a:fld id="{E66431D9-8E38-4012-AA1F-188114A54682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14.21%</a:t>
                    </a:r>
                    <a:r>
                      <a:rPr lang="en-US" baseline="0" dirty="0"/>
                      <a:t>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A12-4B91-BBF4-B5034AC2D0A8}"/>
                </c:ext>
              </c:extLst>
            </c:dLbl>
            <c:dLbl>
              <c:idx val="2"/>
              <c:layout>
                <c:manualLayout>
                  <c:x val="0.12494473447267272"/>
                  <c:y val="-5.4857857468211632E-2"/>
                </c:manualLayout>
              </c:layout>
              <c:tx>
                <c:rich>
                  <a:bodyPr/>
                  <a:lstStyle/>
                  <a:p>
                    <a:fld id="{8C089CE0-922C-46D3-83F7-65C814845A23}" type="CATEGORYNAME">
                      <a:rPr lang="en-US" sz="800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18.78%,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A12-4B91-BBF4-B5034AC2D0A8}"/>
                </c:ext>
              </c:extLst>
            </c:dLbl>
            <c:dLbl>
              <c:idx val="3"/>
              <c:layout>
                <c:manualLayout>
                  <c:x val="7.3396062620279839E-2"/>
                  <c:y val="4.7205003394773105E-2"/>
                </c:manualLayout>
              </c:layout>
              <c:tx>
                <c:rich>
                  <a:bodyPr/>
                  <a:lstStyle/>
                  <a:p>
                    <a:fld id="{99D7BF61-E705-46DA-828F-0AEEA3092BDC}" type="CATEGORYNAME">
                      <a:rPr lang="en-US" sz="900"/>
                      <a:pPr/>
                      <a:t>[CATEGORY NAME]</a:t>
                    </a:fld>
                    <a:r>
                      <a:rPr lang="en-US" sz="900" b="1" baseline="0" dirty="0"/>
                      <a:t>, </a:t>
                    </a:r>
                    <a:r>
                      <a:rPr lang="en-US" sz="900" b="1" baseline="0" dirty="0">
                        <a:solidFill>
                          <a:schemeClr val="tx1"/>
                        </a:solidFill>
                      </a:rPr>
                      <a:t>2.57%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A12-4B91-BBF4-B5034AC2D0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12-4B91-BBF4-B5034AC2D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200">
                    <a:latin typeface="Arial Black" panose="020B0A040201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IGR</c:v>
                </c:pt>
                <c:pt idx="1">
                  <c:v>VAT</c:v>
                </c:pt>
                <c:pt idx="2">
                  <c:v>STATUTORY ALLOCATION</c:v>
                </c:pt>
                <c:pt idx="3">
                  <c:v>CAPITAL RECEIPT</c:v>
                </c:pt>
                <c:pt idx="4">
                  <c:v>OPENING BAL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0.46339999999999998</c:v>
                </c:pt>
                <c:pt idx="1">
                  <c:v>0.1421</c:v>
                </c:pt>
                <c:pt idx="2">
                  <c:v>0.18779999999999999</c:v>
                </c:pt>
                <c:pt idx="3">
                  <c:v>2.5700000000000001E-2</c:v>
                </c:pt>
                <c:pt idx="4">
                  <c:v>0.18099999999999999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B4-4F76-8F37-6D8619513F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0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Actual</a:t>
            </a:r>
            <a:r>
              <a:rPr lang="en-GB" sz="1200" baseline="0" dirty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7362294819183872E-2"/>
          <c:y val="0.18067462630921988"/>
          <c:w val="0.90372916666666669"/>
          <c:h val="0.546432872726741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6.98</c:v>
                </c:pt>
                <c:pt idx="1">
                  <c:v>17.87</c:v>
                </c:pt>
                <c:pt idx="2">
                  <c:v>7.24</c:v>
                </c:pt>
                <c:pt idx="3">
                  <c:v>5.48</c:v>
                </c:pt>
                <c:pt idx="4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14.95</c:v>
                </c:pt>
                <c:pt idx="2">
                  <c:v>9.26</c:v>
                </c:pt>
                <c:pt idx="3">
                  <c:v>3.65</c:v>
                </c:pt>
                <c:pt idx="4">
                  <c:v>2.83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3647200"/>
        <c:axId val="1253654272"/>
      </c:barChart>
      <c:catAx>
        <c:axId val="125364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54272"/>
        <c:crosses val="autoZero"/>
        <c:auto val="1"/>
        <c:lblAlgn val="ctr"/>
        <c:lblOffset val="100"/>
        <c:noMultiLvlLbl val="0"/>
      </c:catAx>
      <c:valAx>
        <c:axId val="125365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472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12"/>
          <c:y val="6.0656266327063738E-2"/>
          <c:w val="0.23415501968503938"/>
          <c:h val="0.130664266588296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Actual Expenditure</a:t>
            </a:r>
            <a:r>
              <a:rPr lang="en-GB" baseline="0" dirty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14.26</c:v>
                </c:pt>
                <c:pt idx="1">
                  <c:v>3.14</c:v>
                </c:pt>
                <c:pt idx="2">
                  <c:v>4.1900000000000004</c:v>
                </c:pt>
                <c:pt idx="3">
                  <c:v>1.7</c:v>
                </c:pt>
                <c:pt idx="4">
                  <c:v>4.8899999999999997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11.88</c:v>
                </c:pt>
                <c:pt idx="1">
                  <c:v>2.68</c:v>
                </c:pt>
                <c:pt idx="2">
                  <c:v>4.63</c:v>
                </c:pt>
                <c:pt idx="3">
                  <c:v>2.63</c:v>
                </c:pt>
                <c:pt idx="4">
                  <c:v>7.69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3247008"/>
        <c:axId val="1013249504"/>
      </c:barChart>
      <c:catAx>
        <c:axId val="101324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9504"/>
        <c:crosses val="autoZero"/>
        <c:auto val="1"/>
        <c:lblAlgn val="ctr"/>
        <c:lblOffset val="100"/>
        <c:noMultiLvlLbl val="0"/>
      </c:catAx>
      <c:valAx>
        <c:axId val="1013249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0.24488</cdr:x>
      <cdr:y>0.27306</cdr:y>
    </cdr:from>
    <cdr:to>
      <cdr:x>0.42951</cdr:x>
      <cdr:y>0.39374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04FBA73-490C-419A-88AB-6F265D784326}"/>
            </a:ext>
          </a:extLst>
        </cdr:cNvPr>
        <cdr:cNvSpPr txBox="1"/>
      </cdr:nvSpPr>
      <cdr:spPr>
        <a:xfrm xmlns:a="http://schemas.openxmlformats.org/drawingml/2006/main">
          <a:off x="1138223" y="1368585"/>
          <a:ext cx="858129" cy="6049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OPENING</a:t>
          </a:r>
        </a:p>
        <a:p xmlns:a="http://schemas.openxmlformats.org/drawingml/2006/main">
          <a:r>
            <a:rPr lang="en-US" b="1" dirty="0"/>
            <a:t>BALANCE,</a:t>
          </a:r>
        </a:p>
        <a:p xmlns:a="http://schemas.openxmlformats.org/drawingml/2006/main">
          <a:r>
            <a:rPr lang="en-US" sz="1100" b="1" dirty="0"/>
            <a:t>  18.10 %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EFD6D7AC-7783-4CFE-A842-F4203136630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1B2A9E3-443A-4A04-9447-88D923BA3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ABDE8F0D-88F0-43B0-B5A3-93EFDF0CC5BC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1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7356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3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8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981200" y="130945"/>
            <a:ext cx="82296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/>
              <a:t>FIRST QUARTER </a:t>
            </a:r>
            <a:r>
              <a:rPr lang="yo-NG" sz="2800" dirty="0"/>
              <a:t>B</a:t>
            </a:r>
            <a:r>
              <a:rPr lang="en-US" sz="2800" dirty="0"/>
              <a:t>UDGET IMPLEMENTATION REPORT</a:t>
            </a:r>
            <a:br>
              <a:rPr lang="en-US" sz="2800" dirty="0"/>
            </a:br>
            <a:r>
              <a:rPr lang="en-US" sz="2800" dirty="0"/>
              <a:t>(Jan-Mar 2021)</a:t>
            </a:r>
            <a:r>
              <a:rPr lang="yo-NG" sz="2800" dirty="0"/>
              <a:t> 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3F78847-D7A3-44EB-9AE6-87A7C7F443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237325"/>
              </p:ext>
            </p:extLst>
          </p:nvPr>
        </p:nvGraphicFramePr>
        <p:xfrm>
          <a:off x="728870" y="1208651"/>
          <a:ext cx="10800827" cy="3029055"/>
        </p:xfrm>
        <a:graphic>
          <a:graphicData uri="http://schemas.openxmlformats.org/drawingml/2006/table">
            <a:tbl>
              <a:tblPr/>
              <a:tblGrid>
                <a:gridCol w="814271">
                  <a:extLst>
                    <a:ext uri="{9D8B030D-6E8A-4147-A177-3AD203B41FA5}">
                      <a16:colId xmlns:a16="http://schemas.microsoft.com/office/drawing/2014/main" val="2578143796"/>
                    </a:ext>
                  </a:extLst>
                </a:gridCol>
                <a:gridCol w="1478355">
                  <a:extLst>
                    <a:ext uri="{9D8B030D-6E8A-4147-A177-3AD203B41FA5}">
                      <a16:colId xmlns:a16="http://schemas.microsoft.com/office/drawing/2014/main" val="1127879813"/>
                    </a:ext>
                  </a:extLst>
                </a:gridCol>
                <a:gridCol w="967408">
                  <a:extLst>
                    <a:ext uri="{9D8B030D-6E8A-4147-A177-3AD203B41FA5}">
                      <a16:colId xmlns:a16="http://schemas.microsoft.com/office/drawing/2014/main" val="289418243"/>
                    </a:ext>
                  </a:extLst>
                </a:gridCol>
                <a:gridCol w="1727372">
                  <a:extLst>
                    <a:ext uri="{9D8B030D-6E8A-4147-A177-3AD203B41FA5}">
                      <a16:colId xmlns:a16="http://schemas.microsoft.com/office/drawing/2014/main" val="1910993936"/>
                    </a:ext>
                  </a:extLst>
                </a:gridCol>
                <a:gridCol w="1503267">
                  <a:extLst>
                    <a:ext uri="{9D8B030D-6E8A-4147-A177-3AD203B41FA5}">
                      <a16:colId xmlns:a16="http://schemas.microsoft.com/office/drawing/2014/main" val="2561328974"/>
                    </a:ext>
                  </a:extLst>
                </a:gridCol>
                <a:gridCol w="1456292">
                  <a:extLst>
                    <a:ext uri="{9D8B030D-6E8A-4147-A177-3AD203B41FA5}">
                      <a16:colId xmlns:a16="http://schemas.microsoft.com/office/drawing/2014/main" val="2193811124"/>
                    </a:ext>
                  </a:extLst>
                </a:gridCol>
                <a:gridCol w="1538501">
                  <a:extLst>
                    <a:ext uri="{9D8B030D-6E8A-4147-A177-3AD203B41FA5}">
                      <a16:colId xmlns:a16="http://schemas.microsoft.com/office/drawing/2014/main" val="3258409241"/>
                    </a:ext>
                  </a:extLst>
                </a:gridCol>
                <a:gridCol w="1315361">
                  <a:extLst>
                    <a:ext uri="{9D8B030D-6E8A-4147-A177-3AD203B41FA5}">
                      <a16:colId xmlns:a16="http://schemas.microsoft.com/office/drawing/2014/main" val="1012809106"/>
                    </a:ext>
                  </a:extLst>
                </a:gridCol>
              </a:tblGrid>
              <a:tr h="280300">
                <a:tc gridSpan="8"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REVENUE/FUNDING SOURCES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074700"/>
                  </a:ext>
                </a:extLst>
              </a:tr>
              <a:tr h="569644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Total Performance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Proportionate Performance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Total Budget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139063"/>
                  </a:ext>
                </a:extLst>
              </a:tr>
              <a:tr h="569644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230510"/>
                  </a:ext>
                </a:extLst>
              </a:tr>
              <a:tr h="23509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129051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72.98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6844790"/>
                  </a:ext>
                </a:extLst>
              </a:tr>
              <a:tr h="19892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114.23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6828182"/>
                  </a:ext>
                </a:extLst>
              </a:tr>
              <a:tr h="40688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(F.G ROAD REFUND)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3505667"/>
                  </a:ext>
                </a:extLst>
              </a:tr>
              <a:tr h="27125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139.53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6073197"/>
                  </a:ext>
                </a:extLst>
              </a:tr>
              <a:tr h="19892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Performance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37.31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7527229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CBD0829-20AB-4E32-9A4A-0C16D47EA0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7760950"/>
              </p:ext>
            </p:extLst>
          </p:nvPr>
        </p:nvGraphicFramePr>
        <p:xfrm>
          <a:off x="726210" y="4223887"/>
          <a:ext cx="10795000" cy="1672844"/>
        </p:xfrm>
        <a:graphic>
          <a:graphicData uri="http://schemas.openxmlformats.org/drawingml/2006/table">
            <a:tbl>
              <a:tblPr/>
              <a:tblGrid>
                <a:gridCol w="811130">
                  <a:extLst>
                    <a:ext uri="{9D8B030D-6E8A-4147-A177-3AD203B41FA5}">
                      <a16:colId xmlns:a16="http://schemas.microsoft.com/office/drawing/2014/main" val="1261541027"/>
                    </a:ext>
                  </a:extLst>
                </a:gridCol>
                <a:gridCol w="1473342">
                  <a:extLst>
                    <a:ext uri="{9D8B030D-6E8A-4147-A177-3AD203B41FA5}">
                      <a16:colId xmlns:a16="http://schemas.microsoft.com/office/drawing/2014/main" val="3837568277"/>
                    </a:ext>
                  </a:extLst>
                </a:gridCol>
                <a:gridCol w="969554">
                  <a:extLst>
                    <a:ext uri="{9D8B030D-6E8A-4147-A177-3AD203B41FA5}">
                      <a16:colId xmlns:a16="http://schemas.microsoft.com/office/drawing/2014/main" val="1664809379"/>
                    </a:ext>
                  </a:extLst>
                </a:gridCol>
                <a:gridCol w="1723651">
                  <a:extLst>
                    <a:ext uri="{9D8B030D-6E8A-4147-A177-3AD203B41FA5}">
                      <a16:colId xmlns:a16="http://schemas.microsoft.com/office/drawing/2014/main" val="2153092264"/>
                    </a:ext>
                  </a:extLst>
                </a:gridCol>
                <a:gridCol w="1501858">
                  <a:extLst>
                    <a:ext uri="{9D8B030D-6E8A-4147-A177-3AD203B41FA5}">
                      <a16:colId xmlns:a16="http://schemas.microsoft.com/office/drawing/2014/main" val="888818352"/>
                    </a:ext>
                  </a:extLst>
                </a:gridCol>
                <a:gridCol w="1457499">
                  <a:extLst>
                    <a:ext uri="{9D8B030D-6E8A-4147-A177-3AD203B41FA5}">
                      <a16:colId xmlns:a16="http://schemas.microsoft.com/office/drawing/2014/main" val="795885697"/>
                    </a:ext>
                  </a:extLst>
                </a:gridCol>
                <a:gridCol w="1539880">
                  <a:extLst>
                    <a:ext uri="{9D8B030D-6E8A-4147-A177-3AD203B41FA5}">
                      <a16:colId xmlns:a16="http://schemas.microsoft.com/office/drawing/2014/main" val="2168957705"/>
                    </a:ext>
                  </a:extLst>
                </a:gridCol>
                <a:gridCol w="1318086">
                  <a:extLst>
                    <a:ext uri="{9D8B030D-6E8A-4147-A177-3AD203B41FA5}">
                      <a16:colId xmlns:a16="http://schemas.microsoft.com/office/drawing/2014/main" val="3014641349"/>
                    </a:ext>
                  </a:extLst>
                </a:gridCol>
              </a:tblGrid>
              <a:tr h="406908">
                <a:tc gridSpan="8"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027022"/>
                  </a:ext>
                </a:extLst>
              </a:tr>
              <a:tr h="56057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(NBn)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(NBn)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Total Performance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Proportionate Performance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Total Budget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175655"/>
                  </a:ext>
                </a:extLst>
              </a:tr>
              <a:tr h="23507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Recurrent 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356130"/>
                  </a:ext>
                </a:extLst>
              </a:tr>
              <a:tr h="25323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596109"/>
                  </a:ext>
                </a:extLst>
              </a:tr>
              <a:tr h="2170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9467624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0" y="142875"/>
            <a:ext cx="7500938" cy="64293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GB" sz="3100" dirty="0">
                <a:latin typeface="+mn-lt"/>
              </a:rPr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yo-NG" sz="2700" dirty="0">
                <a:latin typeface="+mn-lt"/>
              </a:rPr>
              <a:t>Jan</a:t>
            </a:r>
            <a:r>
              <a:rPr lang="en-US" sz="2700" dirty="0">
                <a:latin typeface="+mn-lt"/>
              </a:rPr>
              <a:t>uary</a:t>
            </a:r>
            <a:r>
              <a:rPr lang="yo-NG" sz="2700" dirty="0">
                <a:latin typeface="+mn-lt"/>
              </a:rPr>
              <a:t> to</a:t>
            </a:r>
            <a:r>
              <a:rPr lang="en-ZA" sz="2700" dirty="0">
                <a:latin typeface="+mn-lt"/>
              </a:rPr>
              <a:t> March</a:t>
            </a:r>
            <a:r>
              <a:rPr lang="yo-NG" sz="2700" dirty="0">
                <a:latin typeface="+mn-lt"/>
              </a:rPr>
              <a:t> 20</a:t>
            </a:r>
            <a:r>
              <a:rPr lang="en-US" sz="2700" dirty="0">
                <a:latin typeface="+mn-lt"/>
              </a:rPr>
              <a:t>20</a:t>
            </a:r>
            <a:r>
              <a:rPr lang="en-ZA" sz="2700" dirty="0">
                <a:latin typeface="+mn-lt"/>
              </a:rPr>
              <a:t> 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E1D6B85-5141-4E3A-A5B2-47B14D7D40B9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0D28F81-4A59-40FA-AA3C-C7F2771C21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622" y="6300"/>
            <a:ext cx="1287379" cy="929705"/>
          </a:xfrm>
          <a:prstGeom prst="rect">
            <a:avLst/>
          </a:prstGeom>
        </p:spPr>
      </p:pic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2B8F8A61-1A4C-43E0-B02C-C90F58A924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7447655"/>
              </p:ext>
            </p:extLst>
          </p:nvPr>
        </p:nvGraphicFramePr>
        <p:xfrm>
          <a:off x="1166190" y="922387"/>
          <a:ext cx="9978887" cy="4974830"/>
        </p:xfrm>
        <a:graphic>
          <a:graphicData uri="http://schemas.openxmlformats.org/drawingml/2006/table">
            <a:tbl>
              <a:tblPr/>
              <a:tblGrid>
                <a:gridCol w="1460223">
                  <a:extLst>
                    <a:ext uri="{9D8B030D-6E8A-4147-A177-3AD203B41FA5}">
                      <a16:colId xmlns:a16="http://schemas.microsoft.com/office/drawing/2014/main" val="2102727088"/>
                    </a:ext>
                  </a:extLst>
                </a:gridCol>
                <a:gridCol w="2645946">
                  <a:extLst>
                    <a:ext uri="{9D8B030D-6E8A-4147-A177-3AD203B41FA5}">
                      <a16:colId xmlns:a16="http://schemas.microsoft.com/office/drawing/2014/main" val="3915775645"/>
                    </a:ext>
                  </a:extLst>
                </a:gridCol>
                <a:gridCol w="2570957">
                  <a:extLst>
                    <a:ext uri="{9D8B030D-6E8A-4147-A177-3AD203B41FA5}">
                      <a16:colId xmlns:a16="http://schemas.microsoft.com/office/drawing/2014/main" val="2263318472"/>
                    </a:ext>
                  </a:extLst>
                </a:gridCol>
                <a:gridCol w="1640364">
                  <a:extLst>
                    <a:ext uri="{9D8B030D-6E8A-4147-A177-3AD203B41FA5}">
                      <a16:colId xmlns:a16="http://schemas.microsoft.com/office/drawing/2014/main" val="1787474445"/>
                    </a:ext>
                  </a:extLst>
                </a:gridCol>
                <a:gridCol w="1661397">
                  <a:extLst>
                    <a:ext uri="{9D8B030D-6E8A-4147-A177-3AD203B41FA5}">
                      <a16:colId xmlns:a16="http://schemas.microsoft.com/office/drawing/2014/main" val="3069224988"/>
                    </a:ext>
                  </a:extLst>
                </a:gridCol>
              </a:tblGrid>
              <a:tr h="4990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               Jan. – March 2020     N(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</a:t>
                      </a:r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Approved Budget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Expenditure on Total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10750"/>
                  </a:ext>
                </a:extLst>
              </a:tr>
              <a:tr h="3996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69,087,567,259.23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11,879,655,045.31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30795"/>
                  </a:ext>
                </a:extLst>
              </a:tr>
              <a:tr h="5944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15,566,772,510.19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2,676,755,315.47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66136"/>
                  </a:ext>
                </a:extLst>
              </a:tr>
              <a:tr h="2836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84,654,339,769.42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14,556,410,360.78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395341"/>
                  </a:ext>
                </a:extLst>
              </a:tr>
              <a:tr h="4465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39,148,659,349.35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4,634,001,366.24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748727"/>
                  </a:ext>
                </a:extLst>
              </a:tr>
              <a:tr h="559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8,678,052,005.76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2,632,133,502.34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5436"/>
                  </a:ext>
                </a:extLst>
              </a:tr>
              <a:tr h="3996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132,481,051,124.53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21,822,545,229.36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002025"/>
                  </a:ext>
                </a:extLst>
              </a:tr>
              <a:tr h="55681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141,426,487,251.94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4,899,371,322.70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509443"/>
                  </a:ext>
                </a:extLst>
              </a:tr>
              <a:tr h="3996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2,788,326,694.58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916071"/>
                  </a:ext>
                </a:extLst>
              </a:tr>
              <a:tr h="3996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148,426,487,251.94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7,687,698,017.28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656846"/>
                  </a:ext>
                </a:extLst>
              </a:tr>
              <a:tr h="43599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280,907,538,376.47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29,510,243,246.64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495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68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6299"/>
            <a:ext cx="7550331" cy="688422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1600" dirty="0"/>
              <a:t>Comparison of Expenditure Actual Performance for the First Quarter of 2021 and Corresponding Period, 2020</a:t>
            </a:r>
            <a:endParaRPr lang="en-GB" sz="16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310079"/>
              </p:ext>
            </p:extLst>
          </p:nvPr>
        </p:nvGraphicFramePr>
        <p:xfrm>
          <a:off x="2094054" y="720409"/>
          <a:ext cx="7429500" cy="3351135"/>
        </p:xfrm>
        <a:graphic>
          <a:graphicData uri="http://schemas.openxmlformats.org/drawingml/2006/table">
            <a:tbl>
              <a:tblPr/>
              <a:tblGrid>
                <a:gridCol w="546968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129387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050175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683905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922721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2021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Actual Performance</a:t>
                      </a:r>
                      <a:r>
                        <a:rPr lang="en-GB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      N(</a:t>
                      </a:r>
                      <a:r>
                        <a:rPr lang="en-GB" sz="12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Bn</a:t>
                      </a:r>
                      <a:r>
                        <a:rPr lang="en-GB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%</a:t>
                      </a:r>
                      <a:r>
                        <a:rPr lang="en-GB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 of Total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Actual Performance</a:t>
                      </a:r>
                      <a:r>
                        <a:rPr lang="en-GB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      N(</a:t>
                      </a:r>
                      <a:r>
                        <a:rPr lang="en-GB" sz="12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Bn</a:t>
                      </a:r>
                      <a:r>
                        <a:rPr lang="en-GB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%</a:t>
                      </a:r>
                      <a:r>
                        <a:rPr lang="en-GB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 of Total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50.60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40.26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20.03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17.16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17.4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61.75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49.34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19.51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15.69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-9.50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Public Debt Charges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-35.36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23.29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82.65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21.82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73.94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6.74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17.35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26.06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-36.41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28.18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29.51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-4.51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170744052"/>
              </p:ext>
            </p:extLst>
          </p:nvPr>
        </p:nvGraphicFramePr>
        <p:xfrm>
          <a:off x="2272552" y="4097232"/>
          <a:ext cx="7237207" cy="2421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6" y="1481329"/>
            <a:ext cx="4182793" cy="468032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 Performance as at</a:t>
            </a:r>
            <a:r>
              <a:rPr lang="en-GB" sz="14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March, 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400" dirty="0">
                <a:latin typeface="Arial Rounded MT Bold" panose="020F0704030504030204" pitchFamily="34" charset="0"/>
                <a:cs typeface="Arial" charset="0"/>
              </a:rPr>
              <a:t>21</a:t>
            </a:r>
            <a:r>
              <a:rPr lang="yo-NG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N28.18B</a:t>
            </a:r>
            <a:r>
              <a:rPr lang="en-ZA" sz="14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which represents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33.29% of the proportionate target of N84.65B.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It also represents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8.32% of the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 total        budget of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N338.61B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.</a:t>
            </a:r>
            <a:endParaRPr lang="en-ZA" sz="14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The performance depicts a negative change of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-4.51%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in expenditure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4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which was </a:t>
            </a:r>
            <a:r>
              <a:rPr lang="en-ZA" sz="14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29.51B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10.51</a:t>
            </a:r>
            <a:r>
              <a:rPr lang="en-ZA" sz="14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%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of the total Revised Budget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4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280.91B and 42.02%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of the proportionate budget of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N70.23B.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400" dirty="0">
              <a:latin typeface="Arial Rounded MT Bold" panose="020F0704030504030204" pitchFamily="34" charset="0"/>
              <a:cs typeface="Arial" charset="0"/>
            </a:endParaRPr>
          </a:p>
          <a:p>
            <a:pPr marL="0" lvl="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en-ZA" sz="12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	Year 2021 </a:t>
            </a:r>
            <a:r>
              <a:rPr lang="yo-NG" sz="4400" dirty="0"/>
              <a:t>Budget</a:t>
            </a:r>
            <a:r>
              <a:rPr lang="en-US" sz="4400" dirty="0"/>
              <a:t> Performance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297190660"/>
              </p:ext>
            </p:extLst>
          </p:nvPr>
        </p:nvGraphicFramePr>
        <p:xfrm>
          <a:off x="2225040" y="1241245"/>
          <a:ext cx="3870960" cy="46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Revenue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2597" y="166548"/>
            <a:ext cx="7929154" cy="982983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US" b="1" dirty="0"/>
            </a:br>
            <a:r>
              <a:rPr lang="en-US" sz="2200" dirty="0"/>
              <a:t>Details of Actual Revenue (Jan – March 2021)</a:t>
            </a:r>
            <a:br>
              <a:rPr lang="en-US" sz="3100" dirty="0"/>
            </a:br>
            <a:endParaRPr lang="en-GB" sz="3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967326313"/>
              </p:ext>
            </p:extLst>
          </p:nvPr>
        </p:nvGraphicFramePr>
        <p:xfrm>
          <a:off x="6542737" y="1149531"/>
          <a:ext cx="4648015" cy="5012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A13ED7-EFA9-40DD-A27A-5A63764791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314504"/>
              </p:ext>
            </p:extLst>
          </p:nvPr>
        </p:nvGraphicFramePr>
        <p:xfrm>
          <a:off x="953972" y="1319740"/>
          <a:ext cx="4997651" cy="4471459"/>
        </p:xfrm>
        <a:graphic>
          <a:graphicData uri="http://schemas.openxmlformats.org/drawingml/2006/table">
            <a:tbl>
              <a:tblPr/>
              <a:tblGrid>
                <a:gridCol w="726125">
                  <a:extLst>
                    <a:ext uri="{9D8B030D-6E8A-4147-A177-3AD203B41FA5}">
                      <a16:colId xmlns:a16="http://schemas.microsoft.com/office/drawing/2014/main" val="2327499060"/>
                    </a:ext>
                  </a:extLst>
                </a:gridCol>
                <a:gridCol w="1831544">
                  <a:extLst>
                    <a:ext uri="{9D8B030D-6E8A-4147-A177-3AD203B41FA5}">
                      <a16:colId xmlns:a16="http://schemas.microsoft.com/office/drawing/2014/main" val="309236664"/>
                    </a:ext>
                  </a:extLst>
                </a:gridCol>
                <a:gridCol w="1232452">
                  <a:extLst>
                    <a:ext uri="{9D8B030D-6E8A-4147-A177-3AD203B41FA5}">
                      <a16:colId xmlns:a16="http://schemas.microsoft.com/office/drawing/2014/main" val="2056970874"/>
                    </a:ext>
                  </a:extLst>
                </a:gridCol>
                <a:gridCol w="1207530">
                  <a:extLst>
                    <a:ext uri="{9D8B030D-6E8A-4147-A177-3AD203B41FA5}">
                      <a16:colId xmlns:a16="http://schemas.microsoft.com/office/drawing/2014/main" val="1382649887"/>
                    </a:ext>
                  </a:extLst>
                </a:gridCol>
              </a:tblGrid>
              <a:tr h="76356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S/No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Actuals N(Bn)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Total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669197"/>
                  </a:ext>
                </a:extLst>
              </a:tr>
              <a:tr h="624044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effectLst/>
                          <a:latin typeface="Arial Rounded MT Bold" panose="020F07040305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18.10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479534"/>
                  </a:ext>
                </a:extLst>
              </a:tr>
              <a:tr h="441174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IGR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17.87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46.34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195596"/>
                  </a:ext>
                </a:extLst>
              </a:tr>
              <a:tr h="475109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18.78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575684"/>
                  </a:ext>
                </a:extLst>
              </a:tr>
              <a:tr h="505652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Value Added Tax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911712"/>
                  </a:ext>
                </a:extLst>
              </a:tr>
              <a:tr h="52601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37.57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97.43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843200"/>
                  </a:ext>
                </a:extLst>
              </a:tr>
              <a:tr h="596261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412850"/>
                  </a:ext>
                </a:extLst>
              </a:tr>
              <a:tr h="53963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Funding Sources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38.56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6964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255804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ZA" sz="3000" dirty="0"/>
            </a:br>
            <a:br>
              <a:rPr lang="en-ZA" sz="3000" dirty="0"/>
            </a:br>
            <a:r>
              <a:rPr lang="en-ZA" sz="2200" dirty="0">
                <a:solidFill>
                  <a:srgbClr val="000000"/>
                </a:solidFill>
              </a:rPr>
              <a:t>Revenue Performance - Funding Sources( January - March 2021.)</a:t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956563747"/>
              </p:ext>
            </p:extLst>
          </p:nvPr>
        </p:nvGraphicFramePr>
        <p:xfrm>
          <a:off x="2782957" y="4401799"/>
          <a:ext cx="7453455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43DD3AF-B313-4E4C-96B7-5EBA8144A4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7068203"/>
              </p:ext>
            </p:extLst>
          </p:nvPr>
        </p:nvGraphicFramePr>
        <p:xfrm>
          <a:off x="1282889" y="481777"/>
          <a:ext cx="9610399" cy="3871330"/>
        </p:xfrm>
        <a:graphic>
          <a:graphicData uri="http://schemas.openxmlformats.org/drawingml/2006/table">
            <a:tbl>
              <a:tblPr/>
              <a:tblGrid>
                <a:gridCol w="532659">
                  <a:extLst>
                    <a:ext uri="{9D8B030D-6E8A-4147-A177-3AD203B41FA5}">
                      <a16:colId xmlns:a16="http://schemas.microsoft.com/office/drawing/2014/main" val="3785387159"/>
                    </a:ext>
                  </a:extLst>
                </a:gridCol>
                <a:gridCol w="1378226">
                  <a:extLst>
                    <a:ext uri="{9D8B030D-6E8A-4147-A177-3AD203B41FA5}">
                      <a16:colId xmlns:a16="http://schemas.microsoft.com/office/drawing/2014/main" val="3900901792"/>
                    </a:ext>
                  </a:extLst>
                </a:gridCol>
                <a:gridCol w="806580">
                  <a:extLst>
                    <a:ext uri="{9D8B030D-6E8A-4147-A177-3AD203B41FA5}">
                      <a16:colId xmlns:a16="http://schemas.microsoft.com/office/drawing/2014/main" val="2896752516"/>
                    </a:ext>
                  </a:extLst>
                </a:gridCol>
                <a:gridCol w="1057944">
                  <a:extLst>
                    <a:ext uri="{9D8B030D-6E8A-4147-A177-3AD203B41FA5}">
                      <a16:colId xmlns:a16="http://schemas.microsoft.com/office/drawing/2014/main" val="1870797174"/>
                    </a:ext>
                  </a:extLst>
                </a:gridCol>
                <a:gridCol w="825667">
                  <a:extLst>
                    <a:ext uri="{9D8B030D-6E8A-4147-A177-3AD203B41FA5}">
                      <a16:colId xmlns:a16="http://schemas.microsoft.com/office/drawing/2014/main" val="16401990"/>
                    </a:ext>
                  </a:extLst>
                </a:gridCol>
                <a:gridCol w="927652">
                  <a:extLst>
                    <a:ext uri="{9D8B030D-6E8A-4147-A177-3AD203B41FA5}">
                      <a16:colId xmlns:a16="http://schemas.microsoft.com/office/drawing/2014/main" val="1843680178"/>
                    </a:ext>
                  </a:extLst>
                </a:gridCol>
                <a:gridCol w="1166192">
                  <a:extLst>
                    <a:ext uri="{9D8B030D-6E8A-4147-A177-3AD203B41FA5}">
                      <a16:colId xmlns:a16="http://schemas.microsoft.com/office/drawing/2014/main" val="3996699573"/>
                    </a:ext>
                  </a:extLst>
                </a:gridCol>
                <a:gridCol w="1060174">
                  <a:extLst>
                    <a:ext uri="{9D8B030D-6E8A-4147-A177-3AD203B41FA5}">
                      <a16:colId xmlns:a16="http://schemas.microsoft.com/office/drawing/2014/main" val="1514813417"/>
                    </a:ext>
                  </a:extLst>
                </a:gridCol>
                <a:gridCol w="927652">
                  <a:extLst>
                    <a:ext uri="{9D8B030D-6E8A-4147-A177-3AD203B41FA5}">
                      <a16:colId xmlns:a16="http://schemas.microsoft.com/office/drawing/2014/main" val="3056188974"/>
                    </a:ext>
                  </a:extLst>
                </a:gridCol>
                <a:gridCol w="927653">
                  <a:extLst>
                    <a:ext uri="{9D8B030D-6E8A-4147-A177-3AD203B41FA5}">
                      <a16:colId xmlns:a16="http://schemas.microsoft.com/office/drawing/2014/main" val="3455067087"/>
                    </a:ext>
                  </a:extLst>
                </a:gridCol>
              </a:tblGrid>
              <a:tr h="268236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2020 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514362"/>
                  </a:ext>
                </a:extLst>
              </a:tr>
              <a:tr h="765104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S/NO. 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 Estimates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Proportionate Target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Jan.-Mar. Actual        (N bn) </a:t>
                      </a:r>
                      <a:endParaRPr lang="pt-B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Proportionate Performance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2020 Revised Estimates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Proportionate Target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Jan.-Mar Actual (Nbn)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Proportionate Performance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059140"/>
                  </a:ext>
                </a:extLst>
              </a:tr>
              <a:tr h="616391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Opening Balance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18.41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4.60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6.98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151.66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270411"/>
                  </a:ext>
                </a:extLst>
              </a:tr>
              <a:tr h="167423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(IGR)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8578837"/>
                  </a:ext>
                </a:extLst>
              </a:tr>
              <a:tr h="167423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(a)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Ministries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24.35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6601213"/>
                  </a:ext>
                </a:extLst>
              </a:tr>
              <a:tr h="311442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(b)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Boards and Corporations 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6.10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635890"/>
                  </a:ext>
                </a:extLst>
              </a:tr>
              <a:tr h="167423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IGR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30.45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846742"/>
                  </a:ext>
                </a:extLst>
              </a:tr>
              <a:tr h="167423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9.92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156.35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0024406"/>
                  </a:ext>
                </a:extLst>
              </a:tr>
              <a:tr h="167423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VAT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4.80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025475"/>
                  </a:ext>
                </a:extLst>
              </a:tr>
              <a:tr h="167423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49.77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131635"/>
                  </a:ext>
                </a:extLst>
              </a:tr>
              <a:tr h="167423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Receipts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34.88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590454"/>
                  </a:ext>
                </a:extLst>
              </a:tr>
              <a:tr h="311442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Vi</a:t>
                      </a:r>
                    </a:p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Capex (F.G Road Refund)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0.00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7238218"/>
                  </a:ext>
                </a:extLst>
              </a:tr>
              <a:tr h="181825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84.65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280.91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3461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6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68601" y="409928"/>
            <a:ext cx="8038531" cy="636819"/>
          </a:xfrm>
        </p:spPr>
        <p:txBody>
          <a:bodyPr>
            <a:noAutofit/>
          </a:bodyPr>
          <a:lstStyle/>
          <a:p>
            <a:pPr algn="ctr"/>
            <a:r>
              <a:rPr lang="en-GB" sz="2000" dirty="0">
                <a:latin typeface="Arial Rounded MT Bold" panose="020F0704030504030204" pitchFamily="34" charset="0"/>
              </a:rPr>
              <a:t>Revenue Details at a glance </a:t>
            </a:r>
            <a:r>
              <a:rPr lang="en-US" sz="2000" dirty="0">
                <a:latin typeface="Arial Rounded MT Bold" panose="020F0704030504030204" pitchFamily="34" charset="0"/>
              </a:rPr>
              <a:t>(January-March 2020)</a:t>
            </a:r>
            <a:r>
              <a:rPr lang="yo-NG" sz="2000" dirty="0">
                <a:latin typeface="Arial Rounded MT Bold" panose="020F0704030504030204" pitchFamily="34" charset="0"/>
              </a:rPr>
              <a:t> </a:t>
            </a:r>
            <a:endParaRPr lang="en-GB" sz="2000" dirty="0">
              <a:latin typeface="Arial Rounded MT Bold" panose="020F07040305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559" y="102555"/>
            <a:ext cx="1227218" cy="944192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6E7CD89-045D-4ECF-87B5-DDF5AF658F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883165"/>
              </p:ext>
            </p:extLst>
          </p:nvPr>
        </p:nvGraphicFramePr>
        <p:xfrm>
          <a:off x="1033670" y="1179443"/>
          <a:ext cx="10345531" cy="4744282"/>
        </p:xfrm>
        <a:graphic>
          <a:graphicData uri="http://schemas.openxmlformats.org/drawingml/2006/table">
            <a:tbl>
              <a:tblPr/>
              <a:tblGrid>
                <a:gridCol w="779947">
                  <a:extLst>
                    <a:ext uri="{9D8B030D-6E8A-4147-A177-3AD203B41FA5}">
                      <a16:colId xmlns:a16="http://schemas.microsoft.com/office/drawing/2014/main" val="66262066"/>
                    </a:ext>
                  </a:extLst>
                </a:gridCol>
                <a:gridCol w="1724881">
                  <a:extLst>
                    <a:ext uri="{9D8B030D-6E8A-4147-A177-3AD203B41FA5}">
                      <a16:colId xmlns:a16="http://schemas.microsoft.com/office/drawing/2014/main" val="1091456973"/>
                    </a:ext>
                  </a:extLst>
                </a:gridCol>
                <a:gridCol w="933684">
                  <a:extLst>
                    <a:ext uri="{9D8B030D-6E8A-4147-A177-3AD203B41FA5}">
                      <a16:colId xmlns:a16="http://schemas.microsoft.com/office/drawing/2014/main" val="3101775198"/>
                    </a:ext>
                  </a:extLst>
                </a:gridCol>
                <a:gridCol w="1338658">
                  <a:extLst>
                    <a:ext uri="{9D8B030D-6E8A-4147-A177-3AD203B41FA5}">
                      <a16:colId xmlns:a16="http://schemas.microsoft.com/office/drawing/2014/main" val="2830669999"/>
                    </a:ext>
                  </a:extLst>
                </a:gridCol>
                <a:gridCol w="1439900">
                  <a:extLst>
                    <a:ext uri="{9D8B030D-6E8A-4147-A177-3AD203B41FA5}">
                      <a16:colId xmlns:a16="http://schemas.microsoft.com/office/drawing/2014/main" val="1115585127"/>
                    </a:ext>
                  </a:extLst>
                </a:gridCol>
                <a:gridCol w="1394903">
                  <a:extLst>
                    <a:ext uri="{9D8B030D-6E8A-4147-A177-3AD203B41FA5}">
                      <a16:colId xmlns:a16="http://schemas.microsoft.com/office/drawing/2014/main" val="2513994814"/>
                    </a:ext>
                  </a:extLst>
                </a:gridCol>
                <a:gridCol w="1473646">
                  <a:extLst>
                    <a:ext uri="{9D8B030D-6E8A-4147-A177-3AD203B41FA5}">
                      <a16:colId xmlns:a16="http://schemas.microsoft.com/office/drawing/2014/main" val="624487936"/>
                    </a:ext>
                  </a:extLst>
                </a:gridCol>
                <a:gridCol w="1259912">
                  <a:extLst>
                    <a:ext uri="{9D8B030D-6E8A-4147-A177-3AD203B41FA5}">
                      <a16:colId xmlns:a16="http://schemas.microsoft.com/office/drawing/2014/main" val="2569383819"/>
                    </a:ext>
                  </a:extLst>
                </a:gridCol>
              </a:tblGrid>
              <a:tr h="412460">
                <a:tc gridSpan="6"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REVENUE/FUNDING SOURCES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907645"/>
                  </a:ext>
                </a:extLst>
              </a:tr>
              <a:tr h="119988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Proportionate Performance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Total Performance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051896"/>
                  </a:ext>
                </a:extLst>
              </a:tr>
              <a:tr h="41246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050333"/>
                  </a:ext>
                </a:extLst>
              </a:tr>
              <a:tr h="54579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2172528"/>
                  </a:ext>
                </a:extLst>
              </a:tr>
              <a:tr h="41246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785341"/>
                  </a:ext>
                </a:extLst>
              </a:tr>
              <a:tr h="41246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025199"/>
                  </a:ext>
                </a:extLst>
              </a:tr>
              <a:tr h="523849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(F.G ROAD REFUND)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728873"/>
                  </a:ext>
                </a:extLst>
              </a:tr>
              <a:tr h="41246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3576157"/>
                  </a:ext>
                </a:extLst>
              </a:tr>
              <a:tr h="41246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Performance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7090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280" y="313485"/>
            <a:ext cx="8229600" cy="34774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1600" dirty="0"/>
              <a:t>FIRST QTR OF Y2021 IGR OF MAJOR REVENUE GENERATING AGENCIES</a:t>
            </a:r>
            <a:endParaRPr lang="en-GB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F152591-4694-4C04-B3F6-5F91DE8BAA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6760143"/>
              </p:ext>
            </p:extLst>
          </p:nvPr>
        </p:nvGraphicFramePr>
        <p:xfrm>
          <a:off x="874644" y="839801"/>
          <a:ext cx="10402956" cy="5348962"/>
        </p:xfrm>
        <a:graphic>
          <a:graphicData uri="http://schemas.openxmlformats.org/drawingml/2006/table">
            <a:tbl>
              <a:tblPr/>
              <a:tblGrid>
                <a:gridCol w="574835">
                  <a:extLst>
                    <a:ext uri="{9D8B030D-6E8A-4147-A177-3AD203B41FA5}">
                      <a16:colId xmlns:a16="http://schemas.microsoft.com/office/drawing/2014/main" val="3065649548"/>
                    </a:ext>
                  </a:extLst>
                </a:gridCol>
                <a:gridCol w="1999955">
                  <a:extLst>
                    <a:ext uri="{9D8B030D-6E8A-4147-A177-3AD203B41FA5}">
                      <a16:colId xmlns:a16="http://schemas.microsoft.com/office/drawing/2014/main" val="2916445916"/>
                    </a:ext>
                  </a:extLst>
                </a:gridCol>
                <a:gridCol w="1644674">
                  <a:extLst>
                    <a:ext uri="{9D8B030D-6E8A-4147-A177-3AD203B41FA5}">
                      <a16:colId xmlns:a16="http://schemas.microsoft.com/office/drawing/2014/main" val="3581530628"/>
                    </a:ext>
                  </a:extLst>
                </a:gridCol>
                <a:gridCol w="1644674">
                  <a:extLst>
                    <a:ext uri="{9D8B030D-6E8A-4147-A177-3AD203B41FA5}">
                      <a16:colId xmlns:a16="http://schemas.microsoft.com/office/drawing/2014/main" val="3598208003"/>
                    </a:ext>
                  </a:extLst>
                </a:gridCol>
                <a:gridCol w="1580802">
                  <a:extLst>
                    <a:ext uri="{9D8B030D-6E8A-4147-A177-3AD203B41FA5}">
                      <a16:colId xmlns:a16="http://schemas.microsoft.com/office/drawing/2014/main" val="2599642320"/>
                    </a:ext>
                  </a:extLst>
                </a:gridCol>
                <a:gridCol w="1580802">
                  <a:extLst>
                    <a:ext uri="{9D8B030D-6E8A-4147-A177-3AD203B41FA5}">
                      <a16:colId xmlns:a16="http://schemas.microsoft.com/office/drawing/2014/main" val="2861447135"/>
                    </a:ext>
                  </a:extLst>
                </a:gridCol>
                <a:gridCol w="1377214">
                  <a:extLst>
                    <a:ext uri="{9D8B030D-6E8A-4147-A177-3AD203B41FA5}">
                      <a16:colId xmlns:a16="http://schemas.microsoft.com/office/drawing/2014/main" val="1646849280"/>
                    </a:ext>
                  </a:extLst>
                </a:gridCol>
              </a:tblGrid>
              <a:tr h="688974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AGENCIES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PROVISION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PROPORTIONATE PERFORMANCE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 PERFORMANCEON TOTAL BUDGET              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879276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of Internal Revenue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75,000,000,000.00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18,750,000,000.00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9,775,598,924.36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52.14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01097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Lands and Survey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10,000,000,000.00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2,500,000,000.00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1,379,038,298.39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168799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5,000,000,000.00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1,250,000,000.00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842,467,466.32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014711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Permit Authority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4,133,110,000.00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1,033,277,500.00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730,589,182.29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294674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Education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1,145,640,000.00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286,410,000.00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151,792,702.88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961388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Industry, Trade and Investment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1,225,000,000.00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306,250,000.00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174,410,027.00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14.24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733538"/>
                  </a:ext>
                </a:extLst>
              </a:tr>
              <a:tr h="51673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Agricutural Development Corporation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315,836,220.20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78,959,055.05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154,684,568.30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195.90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464180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Physical Planning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492,000,000.00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123,000,000.00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21,923,307.50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912830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Agriculture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212,162,504.25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53,040,626.06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122,832,955.00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231.58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731035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Ministry of Forestry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350,000,000.00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75,654,317.20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86.46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925342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Agro Services Corporation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65,816,900.00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16,454,225.00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12,007,010.00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72.97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18.24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203958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Water Corporation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3,231,145.00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780464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Works and Infrastructure 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90,978,815.05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22,744,703.76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10,796,590.00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47.47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691622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Sub-Total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98,130,544,439.50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24,532,636,109.88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13,455,026,494.24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061003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Others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23,676,332,336.13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5,919,083,084.03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4,417,935,250.02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74.64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18.66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081809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121,806,876,775.63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30,451,719,193.91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17,872,961,744.26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281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8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063" y="304936"/>
            <a:ext cx="7164054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200" dirty="0">
                <a:latin typeface="+mn-lt"/>
              </a:rPr>
              <a:t>Expenditure </a:t>
            </a:r>
            <a:r>
              <a:rPr lang="en-ZA" sz="2200" dirty="0">
                <a:latin typeface="+mn-lt"/>
              </a:rPr>
              <a:t>Review</a:t>
            </a:r>
            <a:r>
              <a:rPr lang="yo-NG" sz="2200" dirty="0">
                <a:latin typeface="+mn-lt"/>
              </a:rPr>
              <a:t> </a:t>
            </a:r>
            <a:r>
              <a:rPr lang="en-GB" sz="2200" dirty="0">
                <a:latin typeface="+mn-lt"/>
              </a:rPr>
              <a:t>- </a:t>
            </a:r>
            <a:r>
              <a:rPr lang="en-US" sz="2200" dirty="0">
                <a:latin typeface="+mn-lt"/>
              </a:rPr>
              <a:t>January</a:t>
            </a:r>
            <a:r>
              <a:rPr lang="yo-NG" sz="2200" dirty="0">
                <a:latin typeface="+mn-lt"/>
              </a:rPr>
              <a:t> to </a:t>
            </a:r>
            <a:r>
              <a:rPr lang="en-ZA" sz="2200" dirty="0">
                <a:latin typeface="+mn-lt"/>
              </a:rPr>
              <a:t>March </a:t>
            </a:r>
            <a:r>
              <a:rPr lang="yo-NG" sz="2200" dirty="0">
                <a:latin typeface="+mn-lt"/>
              </a:rPr>
              <a:t>20</a:t>
            </a:r>
            <a:r>
              <a:rPr lang="en-US" sz="2200" dirty="0">
                <a:latin typeface="+mn-lt"/>
              </a:rPr>
              <a:t>21</a:t>
            </a:r>
            <a:br>
              <a:rPr lang="en-ZA" sz="2200" dirty="0"/>
            </a:br>
            <a:endParaRPr lang="en-GB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32E090-F825-401B-A7D5-EE8164624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6456892"/>
              </p:ext>
            </p:extLst>
          </p:nvPr>
        </p:nvGraphicFramePr>
        <p:xfrm>
          <a:off x="1086679" y="1272209"/>
          <a:ext cx="10190921" cy="4717774"/>
        </p:xfrm>
        <a:graphic>
          <a:graphicData uri="http://schemas.openxmlformats.org/drawingml/2006/table">
            <a:tbl>
              <a:tblPr/>
              <a:tblGrid>
                <a:gridCol w="1615724">
                  <a:extLst>
                    <a:ext uri="{9D8B030D-6E8A-4147-A177-3AD203B41FA5}">
                      <a16:colId xmlns:a16="http://schemas.microsoft.com/office/drawing/2014/main" val="2327990582"/>
                    </a:ext>
                  </a:extLst>
                </a:gridCol>
                <a:gridCol w="1600900">
                  <a:extLst>
                    <a:ext uri="{9D8B030D-6E8A-4147-A177-3AD203B41FA5}">
                      <a16:colId xmlns:a16="http://schemas.microsoft.com/office/drawing/2014/main" val="2531904807"/>
                    </a:ext>
                  </a:extLst>
                </a:gridCol>
                <a:gridCol w="1600900">
                  <a:extLst>
                    <a:ext uri="{9D8B030D-6E8A-4147-A177-3AD203B41FA5}">
                      <a16:colId xmlns:a16="http://schemas.microsoft.com/office/drawing/2014/main" val="1015323575"/>
                    </a:ext>
                  </a:extLst>
                </a:gridCol>
                <a:gridCol w="1437847">
                  <a:extLst>
                    <a:ext uri="{9D8B030D-6E8A-4147-A177-3AD203B41FA5}">
                      <a16:colId xmlns:a16="http://schemas.microsoft.com/office/drawing/2014/main" val="3314421532"/>
                    </a:ext>
                  </a:extLst>
                </a:gridCol>
                <a:gridCol w="1156207">
                  <a:extLst>
                    <a:ext uri="{9D8B030D-6E8A-4147-A177-3AD203B41FA5}">
                      <a16:colId xmlns:a16="http://schemas.microsoft.com/office/drawing/2014/main" val="2910396494"/>
                    </a:ext>
                  </a:extLst>
                </a:gridCol>
                <a:gridCol w="1367437">
                  <a:extLst>
                    <a:ext uri="{9D8B030D-6E8A-4147-A177-3AD203B41FA5}">
                      <a16:colId xmlns:a16="http://schemas.microsoft.com/office/drawing/2014/main" val="1216709487"/>
                    </a:ext>
                  </a:extLst>
                </a:gridCol>
                <a:gridCol w="1411906">
                  <a:extLst>
                    <a:ext uri="{9D8B030D-6E8A-4147-A177-3AD203B41FA5}">
                      <a16:colId xmlns:a16="http://schemas.microsoft.com/office/drawing/2014/main" val="1270667114"/>
                    </a:ext>
                  </a:extLst>
                </a:gridCol>
              </a:tblGrid>
              <a:tr h="857776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N(Bn)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               Jan. – March 2021    N(Bn)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    Budget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Proportionate 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Actual Expenditure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22048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72,760,161,564.51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18,190,040,391.13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14,263,187,851.87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566856"/>
                  </a:ext>
                </a:extLst>
              </a:tr>
              <a:tr h="643332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20,182,910,593.04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5,045,727,648.26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3,136,821,970.75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81103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92,943,072,157.55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23,235,768,039.39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17,400,009,822.62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366730"/>
                  </a:ext>
                </a:extLst>
              </a:tr>
              <a:tr h="21444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54,933,731,418.87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13,733,432,854.72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4,193,455,105.58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154061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18,836,000,718.71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4,709,000,179.68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1,697,187,055.18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409126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166,712,804,295.13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41,678,201,073.78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23,290,651,983.38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091430"/>
                  </a:ext>
                </a:extLst>
              </a:tr>
              <a:tr h="21444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162,363,053,140.91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40,590,763,285.23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4,891,245,001.35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621069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9,535,085,585.82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2,383,771,396.46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178702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171,898,138,726.73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42,974,534,681.68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4,891,245,001.35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50860"/>
                  </a:ext>
                </a:extLst>
              </a:tr>
              <a:tr h="21444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338,610,943,021.86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84,652,735,755.47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28,181,896,984.73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719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1290</Words>
  <Application>Microsoft Office PowerPoint</Application>
  <PresentationFormat>Widescreen</PresentationFormat>
  <Paragraphs>700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Arial Black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FIRST QUARTER BUDGET IMPLEMENTATION REPORT (Jan-Mar 2021) </vt:lpstr>
      <vt:lpstr> Year 2021 Budget Performance</vt:lpstr>
      <vt:lpstr>Revenue Review</vt:lpstr>
      <vt:lpstr> Details of Actual Revenue (Jan – March 2021) </vt:lpstr>
      <vt:lpstr>  Revenue Performance - Funding Sources( January - March 2021.) </vt:lpstr>
      <vt:lpstr>Revenue Details at a glance (January-March 2020) </vt:lpstr>
      <vt:lpstr>FIRST QTR OF Y2021 IGR OF MAJOR REVENUE GENERATING AGENCIES</vt:lpstr>
      <vt:lpstr>Expenditure Review</vt:lpstr>
      <vt:lpstr> Expenditure Review - January to March 2021 </vt:lpstr>
      <vt:lpstr> Expenditure Review - January to March 2020  </vt:lpstr>
      <vt:lpstr>Comparison of Expenditure Actual Performance for the First Quarter of 2021 and Corresponding Period,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 </dc:title>
  <dc:creator>MIN. OF BUDGET&amp;PLANN</dc:creator>
  <cp:lastModifiedBy>KARIMOT KAREEM</cp:lastModifiedBy>
  <cp:revision>99</cp:revision>
  <cp:lastPrinted>2021-06-16T22:52:16Z</cp:lastPrinted>
  <dcterms:created xsi:type="dcterms:W3CDTF">2020-04-18T18:41:11Z</dcterms:created>
  <dcterms:modified xsi:type="dcterms:W3CDTF">2022-04-25T15:25:41Z</dcterms:modified>
</cp:coreProperties>
</file>